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309" r:id="rId3"/>
    <p:sldId id="299" r:id="rId4"/>
    <p:sldId id="257" r:id="rId5"/>
    <p:sldId id="301" r:id="rId6"/>
    <p:sldId id="258" r:id="rId7"/>
    <p:sldId id="259" r:id="rId8"/>
    <p:sldId id="305" r:id="rId9"/>
    <p:sldId id="307" r:id="rId10"/>
    <p:sldId id="308" r:id="rId11"/>
    <p:sldId id="260" r:id="rId12"/>
    <p:sldId id="261" r:id="rId13"/>
    <p:sldId id="262" r:id="rId14"/>
    <p:sldId id="263" r:id="rId15"/>
    <p:sldId id="265" r:id="rId16"/>
    <p:sldId id="266" r:id="rId17"/>
    <p:sldId id="264" r:id="rId18"/>
    <p:sldId id="267" r:id="rId19"/>
    <p:sldId id="268" r:id="rId20"/>
    <p:sldId id="292" r:id="rId21"/>
    <p:sldId id="293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95" r:id="rId35"/>
    <p:sldId id="281" r:id="rId36"/>
    <p:sldId id="282" r:id="rId37"/>
    <p:sldId id="284" r:id="rId38"/>
    <p:sldId id="302" r:id="rId39"/>
    <p:sldId id="303" r:id="rId40"/>
    <p:sldId id="285" r:id="rId41"/>
    <p:sldId id="286" r:id="rId42"/>
    <p:sldId id="287" r:id="rId43"/>
    <p:sldId id="296" r:id="rId44"/>
    <p:sldId id="288" r:id="rId45"/>
    <p:sldId id="289" r:id="rId46"/>
    <p:sldId id="290" r:id="rId47"/>
    <p:sldId id="291" r:id="rId48"/>
    <p:sldId id="304" r:id="rId49"/>
    <p:sldId id="306" r:id="rId50"/>
    <p:sldId id="297" r:id="rId51"/>
    <p:sldId id="300" r:id="rId52"/>
    <p:sldId id="294" r:id="rId53"/>
    <p:sldId id="310" r:id="rId54"/>
  </p:sldIdLst>
  <p:sldSz cx="9144000" cy="6858000" type="screen4x3"/>
  <p:notesSz cx="700405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>
      <p:cViewPr varScale="1">
        <p:scale>
          <a:sx n="97" d="100"/>
          <a:sy n="97" d="100"/>
        </p:scale>
        <p:origin x="15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DC7FB-0BCB-9F48-BB8B-6C4648AAA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85CAE4-A810-904C-8D57-F85381527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0BC0D4-8B6F-D248-A085-B2E1D0037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7A31F-C3CB-634C-8F9F-E67655558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4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07EFE-EB23-EE4F-AF17-CFFAEAE8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304ED-5DDE-634D-9157-678606A7B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EB2B0A-4406-A449-98FF-0C5B795CF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AEF01-3116-2246-A1D0-5FBFEE6C1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90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79158D-5405-D247-9CD8-8585D750E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F42DED-D087-C64D-9104-54932980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5667A0-F645-6241-879C-D3C462017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16FB-A3E1-584E-AF11-33B2CCA6C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BD24B8-CD1B-A945-8DD8-1C14735A9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618E83-367C-E048-842A-6CFE25831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A9D848-4BD7-7B46-B7C2-3EE85557A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45CBC-6155-424F-B51E-3EF662DB3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78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42B027-7C49-C84E-9E43-B1770EA52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41A3A9-102E-9E4A-B89F-700D4E70C3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660E75-F3AA-9A41-B512-5991665A6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84C65-75A3-9348-9A19-C14D78D67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12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B47BEE-C27D-EB41-9BFB-DDABECAFC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72A04-BE21-F543-AC75-A3D378E0C0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A2BDA4-1AFF-804C-B1B8-5712A5DFA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F5632-C6C6-9146-B08F-99E12BA9B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39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C45C90-2A0E-3746-B136-FB1E81FA0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54575-CC23-3B4B-9B7D-2625FF595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A108A-1A2B-C649-A271-68BF55776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113F1-C3E9-3740-B9EC-2FB7E6635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2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0B8CCD-2D78-FF41-9261-47DCC6C54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B0345B-64B6-B244-BA37-B22E26517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1B9B05-A87C-BA41-8612-987813FB9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9D5F0-8FAB-504A-8653-3D366DDAB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98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11453E-085D-654C-8190-33F7ADB70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FF1433-9F7B-3E46-BA5A-431C55136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C7D43B-666C-8C41-88AC-FEC2CC768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3FA8F-D12C-2240-A6F8-8F176F519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94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A08AF7-C4F7-0A45-840B-C94090B33A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079891-8B4A-1947-A257-313B538D7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3BB052-9071-A344-8E06-A0FDD2EEB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1422-9A48-904D-9C80-18452DBB9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95817-6785-BD49-AAC0-9341F1775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82632-B691-8349-8651-DD8D01222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04DB-503A-FC44-9DCF-9A38C7928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D0ECC-4524-E248-8B11-5B2E218E1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82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6C008-FF86-8E47-8D9F-5DBB16234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4940A-5CC2-9043-9AAD-6E38A8F9E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DC7D88-2E96-9B46-B986-556BCFEE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C3F37-56C5-6747-808E-FB6E4C9C1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77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27DF33-3A19-464E-972B-E4769C82F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F7EBA1-702E-9C45-8C26-263E7BE65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186D4E-628C-ED44-8481-5B87ADA7BC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213B1E-3EFB-9846-A20D-4401B82867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87E4C2-E076-7948-9A64-DC1EB5C4D8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E825FE9-E24B-C44E-A4FA-BA02285E13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njection talk renewed no line copy">
            <a:extLst>
              <a:ext uri="{FF2B5EF4-FFF2-40B4-BE49-F238E27FC236}">
                <a16:creationId xmlns:a16="http://schemas.microsoft.com/office/drawing/2014/main" id="{37725E87-8B80-6142-83B7-DE09BF79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F22B7D8-99C6-8D41-9788-6046A9485A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620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Joint Injection Techniques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9EA03E2-072C-5845-B736-3E2BB6C60A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10200" y="5867400"/>
            <a:ext cx="4154488" cy="1143000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0" dirty="0"/>
              <a:t>Brian Coleman, M.D.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0" dirty="0"/>
              <a:t>OU Family Medicine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0" dirty="0"/>
              <a:t>22 SEP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395BB26-BC44-F642-8011-47349B1DC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Relative contraindications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DE60CFA-3F6D-DE49-A8DC-5A9653AE5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relief after two previous corticosteroid injections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coagulopathy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Anticoagulation therapy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surrounding joint osteoporosis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Anatomically inaccessible joints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Uncontrolled diabetes mellitus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FD2127A-3542-E548-BEE5-6D88C11B5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Side Effects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9B409EE-BAEB-0342-97D3-0B81A9BAB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73152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patients should be warned about: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30%--soreness or pain after injection (2-3 days, ice, Tylenol)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10%--inflammatory flare reaction (2-3 days, ice, narcotics)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30%--fat or skin atrophy (90% revert to normal in 6-12 months)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Reevaluate if redness, swelling, and pain beyond 3-4 days (infection risk &lt; 1:10,000)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74471D2-1B9F-564B-AE34-180434596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Side Effects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09FF51F-4839-BE43-8E26-01F22D0C2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620000" cy="4525963"/>
          </a:xfrm>
        </p:spPr>
        <p:txBody>
          <a:bodyPr/>
          <a:lstStyle/>
          <a:p>
            <a:pPr eaLnBrk="1" hangingPunct="1">
              <a:defRPr/>
            </a:pPr>
            <a:endParaRPr lang="en-US" b="0" dirty="0"/>
          </a:p>
          <a:p>
            <a:pPr eaLnBrk="1" hangingPunct="1">
              <a:buFontTx/>
              <a:buNone/>
              <a:defRPr/>
            </a:pPr>
            <a:r>
              <a:rPr lang="en-US" b="0" dirty="0"/>
              <a:t>Remember these complications also:</a:t>
            </a:r>
          </a:p>
          <a:p>
            <a:pPr eaLnBrk="1" hangingPunct="1">
              <a:buFontTx/>
              <a:buNone/>
              <a:defRPr/>
            </a:pPr>
            <a:endParaRPr lang="en-US" sz="1400" b="0" dirty="0"/>
          </a:p>
          <a:p>
            <a:pPr eaLnBrk="1" hangingPunct="1">
              <a:defRPr/>
            </a:pPr>
            <a:r>
              <a:rPr lang="en-US" b="0" dirty="0"/>
              <a:t>Tendon rupture (if injected into the tendon)</a:t>
            </a:r>
          </a:p>
          <a:p>
            <a:pPr eaLnBrk="1" hangingPunct="1">
              <a:defRPr/>
            </a:pPr>
            <a:r>
              <a:rPr lang="en-US" b="0" dirty="0"/>
              <a:t>Damage to the cartilage after repeated injection</a:t>
            </a:r>
          </a:p>
          <a:p>
            <a:pPr eaLnBrk="1" hangingPunct="1">
              <a:defRPr/>
            </a:pPr>
            <a:r>
              <a:rPr lang="en-US" b="0" dirty="0"/>
              <a:t>Can cause a crystalline arthritis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A2177D7-A5B9-474B-AF90-CFDD1DFC1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Synovial Fluid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D6B03EE-EDCD-FB4C-BBC0-6BA9B9A47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722438"/>
            <a:ext cx="72390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Can’t be aspirated from a healthy joint</a:t>
            </a:r>
          </a:p>
          <a:p>
            <a:pPr eaLnBrk="1" hangingPunct="1">
              <a:defRPr/>
            </a:pPr>
            <a:r>
              <a:rPr lang="en-US" b="0" dirty="0"/>
              <a:t>Often holds key to diagnosis</a:t>
            </a:r>
          </a:p>
          <a:p>
            <a:pPr eaLnBrk="1" hangingPunct="1">
              <a:defRPr/>
            </a:pPr>
            <a:r>
              <a:rPr lang="en-US" b="0" dirty="0"/>
              <a:t>Normally, fluid is transparent, doesn’t contain large proteins or clot</a:t>
            </a:r>
          </a:p>
          <a:p>
            <a:pPr eaLnBrk="1" hangingPunct="1">
              <a:defRPr/>
            </a:pPr>
            <a:r>
              <a:rPr lang="en-US" b="0" dirty="0"/>
              <a:t>Send fluid for analysis, cultures, protein, cell count, and crystals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CD3193E-025F-2B48-9A9C-CA03A87E8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Synovial Fluid Analysis</a:t>
            </a:r>
          </a:p>
        </p:txBody>
      </p:sp>
      <p:graphicFrame>
        <p:nvGraphicFramePr>
          <p:cNvPr id="12385" name="Group 97">
            <a:extLst>
              <a:ext uri="{FF2B5EF4-FFF2-40B4-BE49-F238E27FC236}">
                <a16:creationId xmlns:a16="http://schemas.microsoft.com/office/drawing/2014/main" id="{FCC9BAC1-3091-5F45-B211-E2CFA8566C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70063"/>
          <a:ext cx="8153400" cy="45561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Noninflammatory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Inflammatory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Septic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Clarity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Translucent to opaque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Opaque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Yellow to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Yellow to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Viscosity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WBC/mm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200-2,000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2,000-150,000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15,000-200,000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Polys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&gt;50%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&gt;75%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Usually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Protein (gm/dl)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&gt;2.5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&gt;2.5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B5422FA-D4E0-9B4F-BAE0-AEDD207F2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Common Injectable Corticosteroids</a:t>
            </a:r>
          </a:p>
        </p:txBody>
      </p:sp>
      <p:graphicFrame>
        <p:nvGraphicFramePr>
          <p:cNvPr id="14443" name="Group 107">
            <a:extLst>
              <a:ext uri="{FF2B5EF4-FFF2-40B4-BE49-F238E27FC236}">
                <a16:creationId xmlns:a16="http://schemas.microsoft.com/office/drawing/2014/main" id="{C795D13D-9697-B04D-A218-55B9A2172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305800" cy="5127625"/>
        </p:xfrm>
        <a:graphic>
          <a:graphicData uri="http://schemas.openxmlformats.org/drawingml/2006/table">
            <a:tbl>
              <a:tblPr/>
              <a:tblGrid>
                <a:gridCol w="356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Medication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Potency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Onset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Hydrocortisone (cortisol)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Prednisolone terbutate (Hydeltra)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Intermediate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Methylprednisolone acetate (Depo-Medrol)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Intermediate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Triamcinolone acetonide (Kenalog)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Intermediate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Triamcinolone hexacetonide (Aristospan)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Intermediate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Betamethasone (Celestone)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Dexamethasone sodium phosphate (Decadron)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1C2FA80-7153-2E4A-8317-6634AAF4E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Usual Doses of Methylprednisolone </a:t>
            </a:r>
            <a:br>
              <a:rPr lang="en-US" sz="3200" dirty="0"/>
            </a:br>
            <a:r>
              <a:rPr lang="en-US" sz="3200" dirty="0"/>
              <a:t>or Equivalent by Site</a:t>
            </a:r>
          </a:p>
        </p:txBody>
      </p:sp>
      <p:graphicFrame>
        <p:nvGraphicFramePr>
          <p:cNvPr id="16460" name="Group 76">
            <a:extLst>
              <a:ext uri="{FF2B5EF4-FFF2-40B4-BE49-F238E27FC236}">
                <a16:creationId xmlns:a16="http://schemas.microsoft.com/office/drawing/2014/main" id="{451AAAB0-804C-F249-AE6D-961088C4A8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1905000"/>
          <a:ext cx="6705600" cy="3408363"/>
        </p:xfrm>
        <a:graphic>
          <a:graphicData uri="http://schemas.openxmlformats.org/drawingml/2006/table">
            <a:tbl>
              <a:tblPr/>
              <a:tblGrid>
                <a:gridCol w="243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0102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Anatomic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 to 10 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Phalangeal joints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 to 30 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Wrist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 to 30 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Elbow and ankle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40 to 80 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Shoulder, hip, or knee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023C19-8281-5C45-9B4E-7F83D318F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Common Injection Sites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DD189AA-D2C0-E34F-8784-A4B3BD1A9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Shoulders</a:t>
            </a:r>
          </a:p>
          <a:p>
            <a:pPr eaLnBrk="1" hangingPunct="1"/>
            <a:r>
              <a:rPr lang="en-US" altLang="en-US" b="0">
                <a:effectLst/>
              </a:rPr>
              <a:t>Knee</a:t>
            </a:r>
          </a:p>
          <a:p>
            <a:pPr eaLnBrk="1" hangingPunct="1"/>
            <a:r>
              <a:rPr lang="en-US" altLang="en-US" b="0">
                <a:effectLst/>
              </a:rPr>
              <a:t>Elbow</a:t>
            </a:r>
          </a:p>
          <a:p>
            <a:pPr eaLnBrk="1" hangingPunct="1"/>
            <a:r>
              <a:rPr lang="en-US" altLang="en-US" b="0">
                <a:effectLst/>
              </a:rPr>
              <a:t>Hand and wrist</a:t>
            </a:r>
          </a:p>
          <a:p>
            <a:pPr eaLnBrk="1" hangingPunct="1"/>
            <a:r>
              <a:rPr lang="en-US" altLang="en-US" b="0">
                <a:effectLst/>
              </a:rPr>
              <a:t>Hip</a:t>
            </a:r>
          </a:p>
          <a:p>
            <a:pPr eaLnBrk="1" hangingPunct="1"/>
            <a:r>
              <a:rPr lang="en-US" altLang="en-US" b="0">
                <a:effectLst/>
              </a:rPr>
              <a:t>Foot and ankle</a:t>
            </a:r>
          </a:p>
          <a:p>
            <a:pPr eaLnBrk="1" hangingPunct="1"/>
            <a:r>
              <a:rPr lang="en-US" altLang="en-US" b="0">
                <a:effectLst/>
              </a:rPr>
              <a:t>Trigger points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91EB35B-B12A-2B44-A780-F3699DEC3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Shoulder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98F5AF5-952D-904B-9EDA-AD90785A4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162800" cy="502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0" dirty="0"/>
              <a:t>Three locations</a:t>
            </a:r>
          </a:p>
          <a:p>
            <a:pPr eaLnBrk="1" hangingPunct="1">
              <a:defRPr/>
            </a:pPr>
            <a:endParaRPr lang="en-US" sz="1400" b="0" dirty="0"/>
          </a:p>
          <a:p>
            <a:pPr eaLnBrk="1" hangingPunct="1">
              <a:defRPr/>
            </a:pPr>
            <a:r>
              <a:rPr lang="en-US" sz="3600" b="0" dirty="0"/>
              <a:t>Subacromial/subdeltoid bursa</a:t>
            </a:r>
          </a:p>
          <a:p>
            <a:pPr lvl="1" eaLnBrk="1" hangingPunct="1">
              <a:defRPr/>
            </a:pPr>
            <a:r>
              <a:rPr lang="en-US" sz="3200" b="0" dirty="0"/>
              <a:t>Impingement, rotator cuff tear</a:t>
            </a:r>
          </a:p>
          <a:p>
            <a:pPr eaLnBrk="1" hangingPunct="1">
              <a:defRPr/>
            </a:pPr>
            <a:r>
              <a:rPr lang="en-US" sz="3600" b="0" dirty="0"/>
              <a:t>Acromioclavicular joint</a:t>
            </a:r>
          </a:p>
          <a:p>
            <a:pPr lvl="1" eaLnBrk="1" hangingPunct="1">
              <a:defRPr/>
            </a:pPr>
            <a:r>
              <a:rPr lang="en-US" sz="3200" b="0" dirty="0"/>
              <a:t>osteoarthritis</a:t>
            </a:r>
          </a:p>
          <a:p>
            <a:pPr eaLnBrk="1" hangingPunct="1">
              <a:defRPr/>
            </a:pPr>
            <a:r>
              <a:rPr lang="en-US" sz="3600" b="0" dirty="0"/>
              <a:t>Glenohumeral joint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5D18DA7-9D0C-5E44-8DD6-7BDD237C0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Subacromial Bursa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C6F8909-AC35-544B-A71C-B2BA32089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543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0" dirty="0"/>
              <a:t>Palpate the acromion and posterior humeral head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0" dirty="0"/>
              <a:t>Use 1.5” 25 gauge needle, instilling 10 cc of steroid/anesthetic combo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0" dirty="0"/>
              <a:t>Enter posteriorly aiming toward the coracoid process anteriorly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0" dirty="0"/>
              <a:t>Enter laterally, pulling down on the arm to open the joint up, aiming slightly upward under the acromion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443B-43DA-2D44-83CC-22C3F3B6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 Relevant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0BC4-17D4-FA44-BEB5-866B04F02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Under Accreditation Council for Continuing Medical Education guidelines disclosure must be made regarding </a:t>
            </a:r>
            <a:r>
              <a:rPr lang="en-US" sz="2000" u="sng" dirty="0"/>
              <a:t>relevant </a:t>
            </a:r>
            <a:r>
              <a:rPr lang="en-US" sz="2000" dirty="0"/>
              <a:t>financial relationships with commercial interests within the last 12 months.</a:t>
            </a:r>
          </a:p>
          <a:p>
            <a:pPr>
              <a:defRPr/>
            </a:pPr>
            <a:endParaRPr lang="en-US" dirty="0"/>
          </a:p>
          <a:p>
            <a:pPr marL="0" indent="0" algn="ctr">
              <a:buFontTx/>
              <a:buNone/>
              <a:defRPr/>
            </a:pPr>
            <a:r>
              <a:rPr lang="en-US" dirty="0"/>
              <a:t>Brian Coleman, M.D.</a:t>
            </a:r>
          </a:p>
          <a:p>
            <a:pPr marL="0" indent="0" algn="ctr">
              <a:buFontTx/>
              <a:buNone/>
              <a:defRPr/>
            </a:pPr>
            <a:endParaRPr lang="en-US" dirty="0"/>
          </a:p>
          <a:p>
            <a:pPr marL="0" indent="0" algn="ctr">
              <a:buFontTx/>
              <a:buNone/>
              <a:defRPr/>
            </a:pPr>
            <a:r>
              <a:rPr lang="en-US" sz="2000" dirty="0"/>
              <a:t>I have no relevant financial relationships or affiliations with commercial interests to disclose. </a:t>
            </a:r>
          </a:p>
          <a:p>
            <a:pPr marL="0" indent="0" algn="ctr">
              <a:buFontTx/>
              <a:buNone/>
              <a:defRPr/>
            </a:pPr>
            <a:endParaRPr lang="en-US" sz="2000" dirty="0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29D0E8B3-393A-4D4F-B43B-FF801FC48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05513"/>
            <a:ext cx="14636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Unknown.jpeg">
            <a:extLst>
              <a:ext uri="{FF2B5EF4-FFF2-40B4-BE49-F238E27FC236}">
                <a16:creationId xmlns:a16="http://schemas.microsoft.com/office/drawing/2014/main" id="{AFD8736D-2530-9840-AC77-D20B4669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24600"/>
            <a:ext cx="2905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houlder - posterior1 backg">
            <a:extLst>
              <a:ext uri="{FF2B5EF4-FFF2-40B4-BE49-F238E27FC236}">
                <a16:creationId xmlns:a16="http://schemas.microsoft.com/office/drawing/2014/main" id="{67070A58-E0D0-F14D-BEFB-1301A26E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C99260D3-39FE-E244-BB34-C6095B7FA363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1600200"/>
            <a:ext cx="1611312" cy="508000"/>
            <a:chOff x="1781" y="1008"/>
            <a:chExt cx="1015" cy="320"/>
          </a:xfrm>
        </p:grpSpPr>
        <p:sp>
          <p:nvSpPr>
            <p:cNvPr id="21510" name="Freeform 15">
              <a:extLst>
                <a:ext uri="{FF2B5EF4-FFF2-40B4-BE49-F238E27FC236}">
                  <a16:creationId xmlns:a16="http://schemas.microsoft.com/office/drawing/2014/main" id="{A57E39E2-19D3-7046-80F3-7F140A21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008"/>
              <a:ext cx="537" cy="240"/>
            </a:xfrm>
            <a:custGeom>
              <a:avLst/>
              <a:gdLst>
                <a:gd name="T0" fmla="*/ 98 w 484"/>
                <a:gd name="T1" fmla="*/ 4959 h 175"/>
                <a:gd name="T2" fmla="*/ 538 w 484"/>
                <a:gd name="T3" fmla="*/ 3098 h 175"/>
                <a:gd name="T4" fmla="*/ 1002 w 484"/>
                <a:gd name="T5" fmla="*/ 2165 h 175"/>
                <a:gd name="T6" fmla="*/ 1271 w 484"/>
                <a:gd name="T7" fmla="*/ 0 h 175"/>
                <a:gd name="T8" fmla="*/ 1564 w 484"/>
                <a:gd name="T9" fmla="*/ 1563 h 175"/>
                <a:gd name="T10" fmla="*/ 1632 w 484"/>
                <a:gd name="T11" fmla="*/ 3412 h 175"/>
                <a:gd name="T12" fmla="*/ 1684 w 484"/>
                <a:gd name="T13" fmla="*/ 5265 h 175"/>
                <a:gd name="T14" fmla="*/ 1564 w 484"/>
                <a:gd name="T15" fmla="*/ 7743 h 175"/>
                <a:gd name="T16" fmla="*/ 224 w 484"/>
                <a:gd name="T17" fmla="*/ 5889 h 175"/>
                <a:gd name="T18" fmla="*/ 98 w 484"/>
                <a:gd name="T19" fmla="*/ 4959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4"/>
                <a:gd name="T31" fmla="*/ 0 h 175"/>
                <a:gd name="T32" fmla="*/ 484 w 484"/>
                <a:gd name="T33" fmla="*/ 175 h 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4" h="175">
                  <a:moveTo>
                    <a:pt x="28" y="112"/>
                  </a:moveTo>
                  <a:cubicBezTo>
                    <a:pt x="57" y="69"/>
                    <a:pt x="107" y="75"/>
                    <a:pt x="154" y="70"/>
                  </a:cubicBezTo>
                  <a:cubicBezTo>
                    <a:pt x="197" y="56"/>
                    <a:pt x="243" y="56"/>
                    <a:pt x="288" y="49"/>
                  </a:cubicBezTo>
                  <a:cubicBezTo>
                    <a:pt x="305" y="23"/>
                    <a:pt x="335" y="10"/>
                    <a:pt x="365" y="0"/>
                  </a:cubicBezTo>
                  <a:cubicBezTo>
                    <a:pt x="401" y="5"/>
                    <a:pt x="432" y="0"/>
                    <a:pt x="449" y="35"/>
                  </a:cubicBezTo>
                  <a:cubicBezTo>
                    <a:pt x="456" y="49"/>
                    <a:pt x="464" y="63"/>
                    <a:pt x="470" y="77"/>
                  </a:cubicBezTo>
                  <a:cubicBezTo>
                    <a:pt x="476" y="90"/>
                    <a:pt x="484" y="119"/>
                    <a:pt x="484" y="119"/>
                  </a:cubicBezTo>
                  <a:cubicBezTo>
                    <a:pt x="476" y="150"/>
                    <a:pt x="480" y="165"/>
                    <a:pt x="449" y="175"/>
                  </a:cubicBezTo>
                  <a:cubicBezTo>
                    <a:pt x="321" y="168"/>
                    <a:pt x="192" y="147"/>
                    <a:pt x="63" y="133"/>
                  </a:cubicBezTo>
                  <a:cubicBezTo>
                    <a:pt x="57" y="131"/>
                    <a:pt x="0" y="112"/>
                    <a:pt x="28" y="112"/>
                  </a:cubicBezTo>
                  <a:close/>
                </a:path>
              </a:pathLst>
            </a:custGeom>
            <a:solidFill>
              <a:srgbClr val="A01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6">
              <a:extLst>
                <a:ext uri="{FF2B5EF4-FFF2-40B4-BE49-F238E27FC236}">
                  <a16:creationId xmlns:a16="http://schemas.microsoft.com/office/drawing/2014/main" id="{59E0FEE6-FC84-324D-A54A-BD11D36C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1152"/>
              <a:ext cx="1015" cy="176"/>
            </a:xfrm>
            <a:custGeom>
              <a:avLst/>
              <a:gdLst>
                <a:gd name="T0" fmla="*/ 453 w 1015"/>
                <a:gd name="T1" fmla="*/ 0 h 176"/>
                <a:gd name="T2" fmla="*/ 151 w 1015"/>
                <a:gd name="T3" fmla="*/ 28 h 176"/>
                <a:gd name="T4" fmla="*/ 45 w 1015"/>
                <a:gd name="T5" fmla="*/ 84 h 176"/>
                <a:gd name="T6" fmla="*/ 3 w 1015"/>
                <a:gd name="T7" fmla="*/ 105 h 176"/>
                <a:gd name="T8" fmla="*/ 10 w 1015"/>
                <a:gd name="T9" fmla="*/ 155 h 176"/>
                <a:gd name="T10" fmla="*/ 102 w 1015"/>
                <a:gd name="T11" fmla="*/ 176 h 176"/>
                <a:gd name="T12" fmla="*/ 411 w 1015"/>
                <a:gd name="T13" fmla="*/ 133 h 176"/>
                <a:gd name="T14" fmla="*/ 734 w 1015"/>
                <a:gd name="T15" fmla="*/ 112 h 176"/>
                <a:gd name="T16" fmla="*/ 867 w 1015"/>
                <a:gd name="T17" fmla="*/ 140 h 176"/>
                <a:gd name="T18" fmla="*/ 944 w 1015"/>
                <a:gd name="T19" fmla="*/ 176 h 176"/>
                <a:gd name="T20" fmla="*/ 980 w 1015"/>
                <a:gd name="T21" fmla="*/ 169 h 176"/>
                <a:gd name="T22" fmla="*/ 944 w 1015"/>
                <a:gd name="T23" fmla="*/ 91 h 176"/>
                <a:gd name="T24" fmla="*/ 923 w 1015"/>
                <a:gd name="T25" fmla="*/ 14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5"/>
                <a:gd name="T40" fmla="*/ 0 h 176"/>
                <a:gd name="T41" fmla="*/ 1015 w 1015"/>
                <a:gd name="T42" fmla="*/ 176 h 1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5" h="176">
                  <a:moveTo>
                    <a:pt x="453" y="0"/>
                  </a:moveTo>
                  <a:cubicBezTo>
                    <a:pt x="364" y="30"/>
                    <a:pt x="248" y="14"/>
                    <a:pt x="151" y="28"/>
                  </a:cubicBezTo>
                  <a:cubicBezTo>
                    <a:pt x="109" y="42"/>
                    <a:pt x="82" y="59"/>
                    <a:pt x="45" y="84"/>
                  </a:cubicBezTo>
                  <a:cubicBezTo>
                    <a:pt x="32" y="93"/>
                    <a:pt x="16" y="96"/>
                    <a:pt x="3" y="105"/>
                  </a:cubicBezTo>
                  <a:cubicBezTo>
                    <a:pt x="5" y="122"/>
                    <a:pt x="0" y="141"/>
                    <a:pt x="10" y="155"/>
                  </a:cubicBezTo>
                  <a:cubicBezTo>
                    <a:pt x="10" y="155"/>
                    <a:pt x="99" y="175"/>
                    <a:pt x="102" y="176"/>
                  </a:cubicBezTo>
                  <a:cubicBezTo>
                    <a:pt x="206" y="170"/>
                    <a:pt x="311" y="166"/>
                    <a:pt x="411" y="133"/>
                  </a:cubicBezTo>
                  <a:cubicBezTo>
                    <a:pt x="447" y="79"/>
                    <a:pt x="707" y="111"/>
                    <a:pt x="734" y="112"/>
                  </a:cubicBezTo>
                  <a:cubicBezTo>
                    <a:pt x="805" y="136"/>
                    <a:pt x="750" y="131"/>
                    <a:pt x="867" y="140"/>
                  </a:cubicBezTo>
                  <a:cubicBezTo>
                    <a:pt x="903" y="154"/>
                    <a:pt x="921" y="141"/>
                    <a:pt x="944" y="176"/>
                  </a:cubicBezTo>
                  <a:cubicBezTo>
                    <a:pt x="956" y="174"/>
                    <a:pt x="970" y="176"/>
                    <a:pt x="980" y="169"/>
                  </a:cubicBezTo>
                  <a:cubicBezTo>
                    <a:pt x="1015" y="146"/>
                    <a:pt x="957" y="103"/>
                    <a:pt x="944" y="91"/>
                  </a:cubicBezTo>
                  <a:cubicBezTo>
                    <a:pt x="939" y="64"/>
                    <a:pt x="935" y="38"/>
                    <a:pt x="923" y="14"/>
                  </a:cubicBezTo>
                </a:path>
              </a:pathLst>
            </a:custGeom>
            <a:solidFill>
              <a:srgbClr val="A0102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7" name="Line 17">
            <a:extLst>
              <a:ext uri="{FF2B5EF4-FFF2-40B4-BE49-F238E27FC236}">
                <a16:creationId xmlns:a16="http://schemas.microsoft.com/office/drawing/2014/main" id="{4A5392E4-62EA-994C-8C08-CBAA7E618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685800"/>
            <a:ext cx="1524000" cy="1066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Text Box 18">
            <a:extLst>
              <a:ext uri="{FF2B5EF4-FFF2-40B4-BE49-F238E27FC236}">
                <a16:creationId xmlns:a16="http://schemas.microsoft.com/office/drawing/2014/main" id="{D94AA0EE-E3B7-DE47-8BA9-830FD13F6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8600"/>
            <a:ext cx="28956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Subacromial bursa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shoulder - posterior2 backg">
            <a:extLst>
              <a:ext uri="{FF2B5EF4-FFF2-40B4-BE49-F238E27FC236}">
                <a16:creationId xmlns:a16="http://schemas.microsoft.com/office/drawing/2014/main" id="{DD49A6EC-A6DB-B34C-8694-5ED6B126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B0DE88A9-0D22-184B-A465-06D254CBB8ED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1628775"/>
            <a:ext cx="1717675" cy="547688"/>
            <a:chOff x="3308" y="1026"/>
            <a:chExt cx="1082" cy="345"/>
          </a:xfrm>
        </p:grpSpPr>
        <p:sp>
          <p:nvSpPr>
            <p:cNvPr id="22536" name="Freeform 6">
              <a:extLst>
                <a:ext uri="{FF2B5EF4-FFF2-40B4-BE49-F238E27FC236}">
                  <a16:creationId xmlns:a16="http://schemas.microsoft.com/office/drawing/2014/main" id="{B76414E2-3A98-3045-8A53-357349C25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041"/>
              <a:ext cx="1034" cy="330"/>
            </a:xfrm>
            <a:custGeom>
              <a:avLst/>
              <a:gdLst>
                <a:gd name="T0" fmla="*/ 0 w 1034"/>
                <a:gd name="T1" fmla="*/ 315 h 330"/>
                <a:gd name="T2" fmla="*/ 15 w 1034"/>
                <a:gd name="T3" fmla="*/ 301 h 330"/>
                <a:gd name="T4" fmla="*/ 29 w 1034"/>
                <a:gd name="T5" fmla="*/ 259 h 330"/>
                <a:gd name="T6" fmla="*/ 71 w 1034"/>
                <a:gd name="T7" fmla="*/ 244 h 330"/>
                <a:gd name="T8" fmla="*/ 155 w 1034"/>
                <a:gd name="T9" fmla="*/ 209 h 330"/>
                <a:gd name="T10" fmla="*/ 197 w 1034"/>
                <a:gd name="T11" fmla="*/ 195 h 330"/>
                <a:gd name="T12" fmla="*/ 218 w 1034"/>
                <a:gd name="T13" fmla="*/ 188 h 330"/>
                <a:gd name="T14" fmla="*/ 281 w 1034"/>
                <a:gd name="T15" fmla="*/ 146 h 330"/>
                <a:gd name="T16" fmla="*/ 492 w 1034"/>
                <a:gd name="T17" fmla="*/ 97 h 330"/>
                <a:gd name="T18" fmla="*/ 640 w 1034"/>
                <a:gd name="T19" fmla="*/ 76 h 330"/>
                <a:gd name="T20" fmla="*/ 914 w 1034"/>
                <a:gd name="T21" fmla="*/ 20 h 330"/>
                <a:gd name="T22" fmla="*/ 1012 w 1034"/>
                <a:gd name="T23" fmla="*/ 13 h 330"/>
                <a:gd name="T24" fmla="*/ 977 w 1034"/>
                <a:gd name="T25" fmla="*/ 76 h 330"/>
                <a:gd name="T26" fmla="*/ 584 w 1034"/>
                <a:gd name="T27" fmla="*/ 83 h 330"/>
                <a:gd name="T28" fmla="*/ 541 w 1034"/>
                <a:gd name="T29" fmla="*/ 97 h 330"/>
                <a:gd name="T30" fmla="*/ 506 w 1034"/>
                <a:gd name="T31" fmla="*/ 146 h 330"/>
                <a:gd name="T32" fmla="*/ 359 w 1034"/>
                <a:gd name="T33" fmla="*/ 188 h 330"/>
                <a:gd name="T34" fmla="*/ 274 w 1034"/>
                <a:gd name="T35" fmla="*/ 244 h 330"/>
                <a:gd name="T36" fmla="*/ 92 w 1034"/>
                <a:gd name="T37" fmla="*/ 315 h 330"/>
                <a:gd name="T38" fmla="*/ 0 w 1034"/>
                <a:gd name="T39" fmla="*/ 315 h 3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34"/>
                <a:gd name="T61" fmla="*/ 0 h 330"/>
                <a:gd name="T62" fmla="*/ 1034 w 1034"/>
                <a:gd name="T63" fmla="*/ 330 h 3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34" h="330">
                  <a:moveTo>
                    <a:pt x="0" y="315"/>
                  </a:moveTo>
                  <a:cubicBezTo>
                    <a:pt x="5" y="310"/>
                    <a:pt x="12" y="307"/>
                    <a:pt x="15" y="301"/>
                  </a:cubicBezTo>
                  <a:cubicBezTo>
                    <a:pt x="22" y="288"/>
                    <a:pt x="15" y="264"/>
                    <a:pt x="29" y="259"/>
                  </a:cubicBezTo>
                  <a:cubicBezTo>
                    <a:pt x="57" y="248"/>
                    <a:pt x="43" y="253"/>
                    <a:pt x="71" y="244"/>
                  </a:cubicBezTo>
                  <a:cubicBezTo>
                    <a:pt x="83" y="207"/>
                    <a:pt x="119" y="214"/>
                    <a:pt x="155" y="209"/>
                  </a:cubicBezTo>
                  <a:cubicBezTo>
                    <a:pt x="169" y="204"/>
                    <a:pt x="183" y="200"/>
                    <a:pt x="197" y="195"/>
                  </a:cubicBezTo>
                  <a:cubicBezTo>
                    <a:pt x="204" y="193"/>
                    <a:pt x="218" y="188"/>
                    <a:pt x="218" y="188"/>
                  </a:cubicBezTo>
                  <a:cubicBezTo>
                    <a:pt x="240" y="166"/>
                    <a:pt x="258" y="164"/>
                    <a:pt x="281" y="146"/>
                  </a:cubicBezTo>
                  <a:cubicBezTo>
                    <a:pt x="352" y="91"/>
                    <a:pt x="393" y="102"/>
                    <a:pt x="492" y="97"/>
                  </a:cubicBezTo>
                  <a:cubicBezTo>
                    <a:pt x="568" y="72"/>
                    <a:pt x="519" y="84"/>
                    <a:pt x="640" y="76"/>
                  </a:cubicBezTo>
                  <a:cubicBezTo>
                    <a:pt x="730" y="46"/>
                    <a:pt x="820" y="28"/>
                    <a:pt x="914" y="20"/>
                  </a:cubicBezTo>
                  <a:cubicBezTo>
                    <a:pt x="974" y="0"/>
                    <a:pt x="941" y="4"/>
                    <a:pt x="1012" y="13"/>
                  </a:cubicBezTo>
                  <a:cubicBezTo>
                    <a:pt x="1034" y="46"/>
                    <a:pt x="1028" y="75"/>
                    <a:pt x="977" y="76"/>
                  </a:cubicBezTo>
                  <a:cubicBezTo>
                    <a:pt x="846" y="78"/>
                    <a:pt x="715" y="81"/>
                    <a:pt x="584" y="83"/>
                  </a:cubicBezTo>
                  <a:cubicBezTo>
                    <a:pt x="570" y="88"/>
                    <a:pt x="546" y="83"/>
                    <a:pt x="541" y="97"/>
                  </a:cubicBezTo>
                  <a:cubicBezTo>
                    <a:pt x="525" y="146"/>
                    <a:pt x="541" y="134"/>
                    <a:pt x="506" y="146"/>
                  </a:cubicBezTo>
                  <a:cubicBezTo>
                    <a:pt x="474" y="194"/>
                    <a:pt x="410" y="184"/>
                    <a:pt x="359" y="188"/>
                  </a:cubicBezTo>
                  <a:cubicBezTo>
                    <a:pt x="329" y="208"/>
                    <a:pt x="310" y="233"/>
                    <a:pt x="274" y="244"/>
                  </a:cubicBezTo>
                  <a:cubicBezTo>
                    <a:pt x="236" y="285"/>
                    <a:pt x="145" y="308"/>
                    <a:pt x="92" y="315"/>
                  </a:cubicBezTo>
                  <a:cubicBezTo>
                    <a:pt x="53" y="328"/>
                    <a:pt x="39" y="330"/>
                    <a:pt x="0" y="315"/>
                  </a:cubicBezTo>
                  <a:close/>
                </a:path>
              </a:pathLst>
            </a:custGeom>
            <a:solidFill>
              <a:srgbClr val="A01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7">
              <a:extLst>
                <a:ext uri="{FF2B5EF4-FFF2-40B4-BE49-F238E27FC236}">
                  <a16:creationId xmlns:a16="http://schemas.microsoft.com/office/drawing/2014/main" id="{52278485-9825-3445-91A9-352983D5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026"/>
              <a:ext cx="730" cy="203"/>
            </a:xfrm>
            <a:custGeom>
              <a:avLst/>
              <a:gdLst>
                <a:gd name="T0" fmla="*/ 463 w 730"/>
                <a:gd name="T1" fmla="*/ 28 h 203"/>
                <a:gd name="T2" fmla="*/ 505 w 730"/>
                <a:gd name="T3" fmla="*/ 14 h 203"/>
                <a:gd name="T4" fmla="*/ 527 w 730"/>
                <a:gd name="T5" fmla="*/ 7 h 203"/>
                <a:gd name="T6" fmla="*/ 548 w 730"/>
                <a:gd name="T7" fmla="*/ 0 h 203"/>
                <a:gd name="T8" fmla="*/ 695 w 730"/>
                <a:gd name="T9" fmla="*/ 7 h 203"/>
                <a:gd name="T10" fmla="*/ 716 w 730"/>
                <a:gd name="T11" fmla="*/ 21 h 203"/>
                <a:gd name="T12" fmla="*/ 688 w 730"/>
                <a:gd name="T13" fmla="*/ 112 h 203"/>
                <a:gd name="T14" fmla="*/ 175 w 730"/>
                <a:gd name="T15" fmla="*/ 154 h 203"/>
                <a:gd name="T16" fmla="*/ 168 w 730"/>
                <a:gd name="T17" fmla="*/ 175 h 203"/>
                <a:gd name="T18" fmla="*/ 21 w 730"/>
                <a:gd name="T19" fmla="*/ 196 h 203"/>
                <a:gd name="T20" fmla="*/ 0 w 730"/>
                <a:gd name="T21" fmla="*/ 203 h 203"/>
                <a:gd name="T22" fmla="*/ 84 w 730"/>
                <a:gd name="T23" fmla="*/ 126 h 2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0"/>
                <a:gd name="T37" fmla="*/ 0 h 203"/>
                <a:gd name="T38" fmla="*/ 730 w 730"/>
                <a:gd name="T39" fmla="*/ 203 h 2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0" h="203">
                  <a:moveTo>
                    <a:pt x="463" y="28"/>
                  </a:moveTo>
                  <a:cubicBezTo>
                    <a:pt x="477" y="23"/>
                    <a:pt x="491" y="19"/>
                    <a:pt x="505" y="14"/>
                  </a:cubicBezTo>
                  <a:cubicBezTo>
                    <a:pt x="512" y="12"/>
                    <a:pt x="520" y="9"/>
                    <a:pt x="527" y="7"/>
                  </a:cubicBezTo>
                  <a:cubicBezTo>
                    <a:pt x="534" y="5"/>
                    <a:pt x="548" y="0"/>
                    <a:pt x="548" y="0"/>
                  </a:cubicBezTo>
                  <a:cubicBezTo>
                    <a:pt x="597" y="2"/>
                    <a:pt x="646" y="1"/>
                    <a:pt x="695" y="7"/>
                  </a:cubicBezTo>
                  <a:cubicBezTo>
                    <a:pt x="703" y="8"/>
                    <a:pt x="715" y="13"/>
                    <a:pt x="716" y="21"/>
                  </a:cubicBezTo>
                  <a:cubicBezTo>
                    <a:pt x="728" y="106"/>
                    <a:pt x="730" y="98"/>
                    <a:pt x="688" y="112"/>
                  </a:cubicBezTo>
                  <a:cubicBezTo>
                    <a:pt x="553" y="107"/>
                    <a:pt x="302" y="69"/>
                    <a:pt x="175" y="154"/>
                  </a:cubicBezTo>
                  <a:cubicBezTo>
                    <a:pt x="173" y="161"/>
                    <a:pt x="175" y="172"/>
                    <a:pt x="168" y="175"/>
                  </a:cubicBezTo>
                  <a:cubicBezTo>
                    <a:pt x="142" y="188"/>
                    <a:pt x="41" y="194"/>
                    <a:pt x="21" y="196"/>
                  </a:cubicBezTo>
                  <a:cubicBezTo>
                    <a:pt x="14" y="198"/>
                    <a:pt x="0" y="203"/>
                    <a:pt x="0" y="203"/>
                  </a:cubicBezTo>
                  <a:lnTo>
                    <a:pt x="84" y="126"/>
                  </a:lnTo>
                </a:path>
              </a:pathLst>
            </a:custGeom>
            <a:solidFill>
              <a:srgbClr val="A01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5" name="Oval 11">
            <a:extLst>
              <a:ext uri="{FF2B5EF4-FFF2-40B4-BE49-F238E27FC236}">
                <a16:creationId xmlns:a16="http://schemas.microsoft.com/office/drawing/2014/main" id="{9B353A84-F161-734E-BA30-4F0924262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24000"/>
            <a:ext cx="381000" cy="381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EAEAE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EAEAE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EAEAE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61CFDABE-A122-6349-A1F0-1D28718F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1741488"/>
            <a:ext cx="381000" cy="381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EAEAE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EAEAE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EAEAE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6C8B3E25-91D5-BE40-8104-6BD6A3EB84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481138"/>
            <a:ext cx="2590800" cy="2286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3">
            <a:extLst>
              <a:ext uri="{FF2B5EF4-FFF2-40B4-BE49-F238E27FC236}">
                <a16:creationId xmlns:a16="http://schemas.microsoft.com/office/drawing/2014/main" id="{6154E4BC-2EA7-7A49-AD6D-366A09D2B1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1905000"/>
            <a:ext cx="76200" cy="4114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Shoulder_cortisoneinjection">
            <a:extLst>
              <a:ext uri="{FF2B5EF4-FFF2-40B4-BE49-F238E27FC236}">
                <a16:creationId xmlns:a16="http://schemas.microsoft.com/office/drawing/2014/main" id="{0BF3162C-160C-D544-B989-440E0D4D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14516" r="6451" b="19354"/>
          <a:stretch>
            <a:fillRect/>
          </a:stretch>
        </p:blipFill>
        <p:spPr bwMode="auto">
          <a:xfrm>
            <a:off x="2286000" y="609600"/>
            <a:ext cx="50895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69692A3-C0EE-A94D-BDD2-B15254193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Acromioclavicular Joint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59EC8DA-5FA1-9C45-8957-3C04031BB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92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Palpate distal edge of clavicle, proceed until you feel a bump (this is the joint)</a:t>
            </a:r>
          </a:p>
          <a:p>
            <a:pPr eaLnBrk="1" hangingPunct="1">
              <a:defRPr/>
            </a:pPr>
            <a:r>
              <a:rPr lang="en-US" b="0" dirty="0"/>
              <a:t>Insert 1” 25 gauge needle from posterior surface, angle medially (will feel needle slip into place)</a:t>
            </a:r>
          </a:p>
          <a:p>
            <a:pPr eaLnBrk="1" hangingPunct="1">
              <a:defRPr/>
            </a:pPr>
            <a:r>
              <a:rPr lang="en-US" b="0" dirty="0"/>
              <a:t>Use small volume, 2-5 ml of steroid-anesthetic combination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C joint injection">
            <a:extLst>
              <a:ext uri="{FF2B5EF4-FFF2-40B4-BE49-F238E27FC236}">
                <a16:creationId xmlns:a16="http://schemas.microsoft.com/office/drawing/2014/main" id="{679C917E-93A2-A24A-839D-B612B1F8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6463"/>
            <a:ext cx="678180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91B1CBD-EFD4-9F40-8D41-A402610A8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Elbow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A37EACC-E669-D142-A52B-B64FAEA82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798638"/>
            <a:ext cx="76200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0" dirty="0"/>
              <a:t>Common reasons for injection/aspiration of the elbow:</a:t>
            </a:r>
          </a:p>
          <a:p>
            <a:pPr lvl="1" eaLnBrk="1" hangingPunct="1">
              <a:defRPr/>
            </a:pPr>
            <a:endParaRPr lang="en-US" sz="1400" b="0" dirty="0"/>
          </a:p>
          <a:p>
            <a:pPr marL="0" indent="0" eaLnBrk="1" hangingPunct="1">
              <a:defRPr/>
            </a:pPr>
            <a:r>
              <a:rPr lang="en-US" b="0" dirty="0"/>
              <a:t>Lateral/medial epicondylitis</a:t>
            </a:r>
          </a:p>
          <a:p>
            <a:pPr marL="0" indent="0" eaLnBrk="1" hangingPunct="1">
              <a:defRPr/>
            </a:pPr>
            <a:r>
              <a:rPr lang="en-US" b="0" dirty="0"/>
              <a:t>Olecranon bursitis</a:t>
            </a:r>
          </a:p>
          <a:p>
            <a:pPr marL="0" indent="0" eaLnBrk="1" hangingPunct="1">
              <a:defRPr/>
            </a:pPr>
            <a:r>
              <a:rPr lang="en-US" b="0" dirty="0"/>
              <a:t>Degenerative arthritis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B55C95B-50C8-BC48-837B-5CAA41AB4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Epicondylitis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D177D2E-2C6E-8F44-9AB7-C1CC23EE9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96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/>
              <a:t>Locate most tender area.  Insert 1.5” 25 gauge needle at 90</a:t>
            </a:r>
            <a:r>
              <a:rPr lang="en-US" sz="2800" b="0" dirty="0">
                <a:cs typeface="Arial" charset="0"/>
              </a:rPr>
              <a:t>º</a:t>
            </a:r>
            <a:r>
              <a:rPr lang="en-US" sz="2800" b="0" dirty="0"/>
              <a:t> angle, go down to the periosteum and begin injecting into it (key to a good response), withdraw slightly and complete infiltration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/>
              <a:t>Be careful to not infiltrate the ulnar or radial nerve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/>
              <a:t>Massage medication into the region to disperse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/>
              <a:t>Rest for 7-10 days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7841D9E-B822-FE42-BDE7-D1FCD3286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Olecranon Bursitis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E244393-6441-F34C-87A5-25D3A91E5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722438"/>
            <a:ext cx="76962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Elbow 90</a:t>
            </a:r>
            <a:r>
              <a:rPr lang="en-US" b="0" dirty="0">
                <a:cs typeface="Arial" charset="0"/>
              </a:rPr>
              <a:t>º</a:t>
            </a:r>
            <a:r>
              <a:rPr lang="en-US" b="0" dirty="0"/>
              <a:t> of flexion, insert the needle from the back of the elbow, parallel to ulna posterior </a:t>
            </a:r>
          </a:p>
          <a:p>
            <a:pPr eaLnBrk="1" hangingPunct="1">
              <a:defRPr/>
            </a:pPr>
            <a:r>
              <a:rPr lang="en-US" b="0" dirty="0"/>
              <a:t>Use larger needle (20 or 22 gauge)</a:t>
            </a:r>
          </a:p>
          <a:p>
            <a:pPr eaLnBrk="1" hangingPunct="1">
              <a:defRPr/>
            </a:pPr>
            <a:r>
              <a:rPr lang="en-US" b="0" dirty="0"/>
              <a:t>If fluid is clear, then may use steroids; but if slightly cloudy, don’t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bursitis2">
            <a:extLst>
              <a:ext uri="{FF2B5EF4-FFF2-40B4-BE49-F238E27FC236}">
                <a16:creationId xmlns:a16="http://schemas.microsoft.com/office/drawing/2014/main" id="{E099C7A8-8B77-DB47-BABB-8725069D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2857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 descr="lateral epicondyle injection">
            <a:extLst>
              <a:ext uri="{FF2B5EF4-FFF2-40B4-BE49-F238E27FC236}">
                <a16:creationId xmlns:a16="http://schemas.microsoft.com/office/drawing/2014/main" id="{A18612AF-57DE-294D-93B1-75DC80B1F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3350"/>
            <a:ext cx="47244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27A88EC-791A-FE49-9445-4B535DFC0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DeQuervain’s Tenosynovitis</a:t>
            </a:r>
          </a:p>
        </p:txBody>
      </p:sp>
      <p:pic>
        <p:nvPicPr>
          <p:cNvPr id="30723" name="Picture 7" descr="hand thumb photo">
            <a:extLst>
              <a:ext uri="{FF2B5EF4-FFF2-40B4-BE49-F238E27FC236}">
                <a16:creationId xmlns:a16="http://schemas.microsoft.com/office/drawing/2014/main" id="{01A879BE-671B-6040-AF34-B060411A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6"/>
          <a:stretch>
            <a:fillRect/>
          </a:stretch>
        </p:blipFill>
        <p:spPr bwMode="auto">
          <a:xfrm>
            <a:off x="4572000" y="2209800"/>
            <a:ext cx="45720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AE88C25-378E-574B-AE4F-0F902D3DA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4495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/>
              <a:t>Insert 1” 25 gauge needle over the tendon sheath at 45</a:t>
            </a:r>
            <a:r>
              <a:rPr lang="en-US" b="0" baseline="30000" dirty="0">
                <a:cs typeface="Arial" charset="0"/>
              </a:rPr>
              <a:t>º</a:t>
            </a:r>
            <a:r>
              <a:rPr lang="en-US" b="0" dirty="0"/>
              <a:t> angle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/>
              <a:t>Should balloon/dilate as infiltrates, signifies medication is in sheath</a:t>
            </a:r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0701FA7F-C91C-B74E-A2F1-4B24D824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876800"/>
            <a:ext cx="1295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EAEAE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EAEAE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EAEAE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Abductor pollicis longus</a:t>
            </a:r>
          </a:p>
        </p:txBody>
      </p:sp>
      <p:sp>
        <p:nvSpPr>
          <p:cNvPr id="30726" name="Line 9">
            <a:extLst>
              <a:ext uri="{FF2B5EF4-FFF2-40B4-BE49-F238E27FC236}">
                <a16:creationId xmlns:a16="http://schemas.microsoft.com/office/drawing/2014/main" id="{421D9F1B-CC5D-324D-8DB0-958AE9ADDD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3733800"/>
            <a:ext cx="2286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2A31278-629F-3C42-B499-32DE986BD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Learning Objectives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690A504-A5F2-C243-9301-DFBD64595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696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/>
              <a:t>To describe the benefits and risks of joint injection</a:t>
            </a:r>
          </a:p>
          <a:p>
            <a:pPr eaLnBrk="1" hangingPunct="1">
              <a:defRPr/>
            </a:pPr>
            <a:r>
              <a:rPr lang="en-US" sz="2800" b="0" dirty="0"/>
              <a:t>To identify situations when joint injections should not be performed</a:t>
            </a:r>
          </a:p>
          <a:p>
            <a:pPr eaLnBrk="1" hangingPunct="1">
              <a:defRPr/>
            </a:pPr>
            <a:r>
              <a:rPr lang="en-US" sz="2800" b="0" dirty="0"/>
              <a:t>To identify the unique anatomy of commonly injected joints which allows for successful joint injection</a:t>
            </a:r>
          </a:p>
          <a:p>
            <a:pPr eaLnBrk="1" hangingPunct="1">
              <a:defRPr/>
            </a:pPr>
            <a:r>
              <a:rPr lang="en-US" sz="2800" b="0" dirty="0"/>
              <a:t>To demonstrate the appropriate techniques for performing injection of shoulder and knee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equervains injection">
            <a:extLst>
              <a:ext uri="{FF2B5EF4-FFF2-40B4-BE49-F238E27FC236}">
                <a16:creationId xmlns:a16="http://schemas.microsoft.com/office/drawing/2014/main" id="{C5962AAE-D444-D645-8AB3-76C54309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09688"/>
            <a:ext cx="6248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EA2B3F8-8175-E940-BCE3-EB2C0D61A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Trigger Finger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0460E1A-E3ED-784B-ADFE-70E565B23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798638"/>
            <a:ext cx="75438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Locate nodule by palpating tendon at junction of A-1 pulley, distal to the distal palmar crease</a:t>
            </a:r>
          </a:p>
          <a:p>
            <a:pPr eaLnBrk="1" hangingPunct="1">
              <a:defRPr/>
            </a:pPr>
            <a:r>
              <a:rPr lang="en-US" b="0" dirty="0"/>
              <a:t>Tendon is very superficial (2-3 mm) deep</a:t>
            </a:r>
          </a:p>
          <a:p>
            <a:pPr eaLnBrk="1" hangingPunct="1">
              <a:defRPr/>
            </a:pPr>
            <a:r>
              <a:rPr lang="en-US" b="0" dirty="0"/>
              <a:t>Inject on top/volar surface of flexor tendon</a:t>
            </a:r>
          </a:p>
          <a:p>
            <a:pPr eaLnBrk="1" hangingPunct="1">
              <a:defRPr/>
            </a:pPr>
            <a:r>
              <a:rPr lang="en-US" b="0" dirty="0"/>
              <a:t>50% resolve within days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rigger_finger">
            <a:extLst>
              <a:ext uri="{FF2B5EF4-FFF2-40B4-BE49-F238E27FC236}">
                <a16:creationId xmlns:a16="http://schemas.microsoft.com/office/drawing/2014/main" id="{52CA5A58-E06A-0649-A5EF-FE56DA52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745_f4">
            <a:extLst>
              <a:ext uri="{FF2B5EF4-FFF2-40B4-BE49-F238E27FC236}">
                <a16:creationId xmlns:a16="http://schemas.microsoft.com/office/drawing/2014/main" id="{BB792696-1EDB-124E-8796-7C893ABF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3088"/>
            <a:ext cx="41148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E5EBEB5-8185-2D45-A6B3-DEDD299FA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Carpal Tunnel Syndrome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B3C8F4F-5384-6942-BC78-ABA05B4E7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620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/>
              <a:t>Locate palmaris longus tendon at proximal crease of wrist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/>
              <a:t>Median nerve is directly under tendon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/>
              <a:t>Insert 1.5” 25 gauge needle just ulnar to tendon using 45</a:t>
            </a:r>
            <a:r>
              <a:rPr lang="en-US" b="0" dirty="0">
                <a:cs typeface="Arial" charset="0"/>
              </a:rPr>
              <a:t>º angle, aiming distally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cs typeface="Arial" charset="0"/>
              </a:rPr>
              <a:t>Begin injecting when 1” deep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cs typeface="Arial" charset="0"/>
              </a:rPr>
              <a:t>If feels pain or tingling, need to reposition needle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dequervains hand">
            <a:extLst>
              <a:ext uri="{FF2B5EF4-FFF2-40B4-BE49-F238E27FC236}">
                <a16:creationId xmlns:a16="http://schemas.microsoft.com/office/drawing/2014/main" id="{4A436906-5A62-4E4E-94C5-9E8CBB1A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7">
            <a:extLst>
              <a:ext uri="{FF2B5EF4-FFF2-40B4-BE49-F238E27FC236}">
                <a16:creationId xmlns:a16="http://schemas.microsoft.com/office/drawing/2014/main" id="{34DA12EB-198B-6F41-A52C-6B397118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2703513"/>
            <a:ext cx="180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EAEAE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EAEAE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EAEAE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Palmaris longus</a:t>
            </a:r>
          </a:p>
        </p:txBody>
      </p:sp>
      <p:sp>
        <p:nvSpPr>
          <p:cNvPr id="35844" name="Line 8">
            <a:extLst>
              <a:ext uri="{FF2B5EF4-FFF2-40B4-BE49-F238E27FC236}">
                <a16:creationId xmlns:a16="http://schemas.microsoft.com/office/drawing/2014/main" id="{2621F3B2-F823-2B48-AE99-1F9FDD9B4F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10">
            <a:extLst>
              <a:ext uri="{FF2B5EF4-FFF2-40B4-BE49-F238E27FC236}">
                <a16:creationId xmlns:a16="http://schemas.microsoft.com/office/drawing/2014/main" id="{122A5753-23CA-0843-86AF-4830D3F7D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11">
            <a:extLst>
              <a:ext uri="{FF2B5EF4-FFF2-40B4-BE49-F238E27FC236}">
                <a16:creationId xmlns:a16="http://schemas.microsoft.com/office/drawing/2014/main" id="{1F324573-B673-6D4F-9644-56228963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3008313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EAEAE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EAEAE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EAEAE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Injection site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igure 4">
            <a:extLst>
              <a:ext uri="{FF2B5EF4-FFF2-40B4-BE49-F238E27FC236}">
                <a16:creationId xmlns:a16="http://schemas.microsoft.com/office/drawing/2014/main" id="{A64F0379-6154-A049-8FD8-0C615A07A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6"/>
          <a:stretch>
            <a:fillRect/>
          </a:stretch>
        </p:blipFill>
        <p:spPr bwMode="auto">
          <a:xfrm>
            <a:off x="609600" y="1263650"/>
            <a:ext cx="81534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7FA1B8-37BD-794A-98D7-C7BBF2213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Knee</a:t>
            </a:r>
            <a:br>
              <a:rPr lang="en-US" sz="4000" dirty="0"/>
            </a:br>
            <a:r>
              <a:rPr lang="en-US" sz="3200" dirty="0"/>
              <a:t>Two Common Methods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2F615FD-4049-FB46-8C43-C0A641DCE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54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/>
              <a:t>Knee extended</a:t>
            </a:r>
          </a:p>
          <a:p>
            <a:pPr lvl="1" eaLnBrk="1" hangingPunct="1">
              <a:defRPr/>
            </a:pPr>
            <a:r>
              <a:rPr lang="en-US" sz="2400" b="0" dirty="0"/>
              <a:t>Palpate superior pole of patella</a:t>
            </a:r>
          </a:p>
          <a:p>
            <a:pPr lvl="1" eaLnBrk="1" hangingPunct="1">
              <a:defRPr/>
            </a:pPr>
            <a:r>
              <a:rPr lang="en-US" sz="2400" b="0" dirty="0"/>
              <a:t>Insert needle laterally/medially just deep to patella into suprapatellar pouch</a:t>
            </a:r>
          </a:p>
          <a:p>
            <a:pPr eaLnBrk="1" hangingPunct="1">
              <a:defRPr/>
            </a:pPr>
            <a:r>
              <a:rPr lang="en-US" sz="2800" b="0" dirty="0"/>
              <a:t>Knee flexed</a:t>
            </a:r>
          </a:p>
          <a:p>
            <a:pPr lvl="1" eaLnBrk="1" hangingPunct="1">
              <a:defRPr/>
            </a:pPr>
            <a:r>
              <a:rPr lang="en-US" sz="2400" b="0" dirty="0"/>
              <a:t>Insert needle at the level of inferior pole, lateral/medial to the patellar ligament into intercondylar notch</a:t>
            </a:r>
          </a:p>
          <a:p>
            <a:pPr eaLnBrk="1" hangingPunct="1">
              <a:defRPr/>
            </a:pPr>
            <a:r>
              <a:rPr lang="en-US" sz="2800" b="0" dirty="0"/>
              <a:t>Aspiration = 18-20 gauge 1.5”</a:t>
            </a:r>
          </a:p>
          <a:p>
            <a:pPr eaLnBrk="1" hangingPunct="1">
              <a:buFontTx/>
              <a:buNone/>
              <a:defRPr/>
            </a:pPr>
            <a:r>
              <a:rPr lang="en-US" sz="2800" b="0" dirty="0"/>
              <a:t>	Injection = 22 gauge 1.5” needle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knee injection">
            <a:extLst>
              <a:ext uri="{FF2B5EF4-FFF2-40B4-BE49-F238E27FC236}">
                <a16:creationId xmlns:a16="http://schemas.microsoft.com/office/drawing/2014/main" id="{D6CA4801-A31F-3844-BA61-449DB49C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4375"/>
            <a:ext cx="3962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injection photos 012">
            <a:extLst>
              <a:ext uri="{FF2B5EF4-FFF2-40B4-BE49-F238E27FC236}">
                <a16:creationId xmlns:a16="http://schemas.microsoft.com/office/drawing/2014/main" id="{5F096D6D-1FDC-E44F-8F32-5887D520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1117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Freeform 8">
            <a:extLst>
              <a:ext uri="{FF2B5EF4-FFF2-40B4-BE49-F238E27FC236}">
                <a16:creationId xmlns:a16="http://schemas.microsoft.com/office/drawing/2014/main" id="{38A83F09-0EB1-554E-B9AD-F6D4AE91DF07}"/>
              </a:ext>
            </a:extLst>
          </p:cNvPr>
          <p:cNvSpPr>
            <a:spLocks/>
          </p:cNvSpPr>
          <p:nvPr/>
        </p:nvSpPr>
        <p:spPr bwMode="auto">
          <a:xfrm>
            <a:off x="5854700" y="2362200"/>
            <a:ext cx="165100" cy="609600"/>
          </a:xfrm>
          <a:custGeom>
            <a:avLst/>
            <a:gdLst>
              <a:gd name="T0" fmla="*/ 2147483646 w 104"/>
              <a:gd name="T1" fmla="*/ 0 h 384"/>
              <a:gd name="T2" fmla="*/ 2147483646 w 104"/>
              <a:gd name="T3" fmla="*/ 2147483646 h 384"/>
              <a:gd name="T4" fmla="*/ 2147483646 w 104"/>
              <a:gd name="T5" fmla="*/ 2147483646 h 384"/>
              <a:gd name="T6" fmla="*/ 0 60000 65536"/>
              <a:gd name="T7" fmla="*/ 0 60000 65536"/>
              <a:gd name="T8" fmla="*/ 0 60000 65536"/>
              <a:gd name="T9" fmla="*/ 0 w 104"/>
              <a:gd name="T10" fmla="*/ 0 h 384"/>
              <a:gd name="T11" fmla="*/ 104 w 10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84">
                <a:moveTo>
                  <a:pt x="56" y="0"/>
                </a:moveTo>
                <a:cubicBezTo>
                  <a:pt x="28" y="64"/>
                  <a:pt x="0" y="128"/>
                  <a:pt x="8" y="192"/>
                </a:cubicBezTo>
                <a:cubicBezTo>
                  <a:pt x="16" y="256"/>
                  <a:pt x="88" y="352"/>
                  <a:pt x="104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Freeform 9">
            <a:extLst>
              <a:ext uri="{FF2B5EF4-FFF2-40B4-BE49-F238E27FC236}">
                <a16:creationId xmlns:a16="http://schemas.microsoft.com/office/drawing/2014/main" id="{1688F809-C48A-BA42-B088-476E454FB7D8}"/>
              </a:ext>
            </a:extLst>
          </p:cNvPr>
          <p:cNvSpPr>
            <a:spLocks/>
          </p:cNvSpPr>
          <p:nvPr/>
        </p:nvSpPr>
        <p:spPr bwMode="auto">
          <a:xfrm>
            <a:off x="5410200" y="2438400"/>
            <a:ext cx="177800" cy="609600"/>
          </a:xfrm>
          <a:custGeom>
            <a:avLst/>
            <a:gdLst>
              <a:gd name="T0" fmla="*/ 0 w 112"/>
              <a:gd name="T1" fmla="*/ 0 h 384"/>
              <a:gd name="T2" fmla="*/ 2147483646 w 112"/>
              <a:gd name="T3" fmla="*/ 2147483646 h 384"/>
              <a:gd name="T4" fmla="*/ 2147483646 w 112"/>
              <a:gd name="T5" fmla="*/ 2147483646 h 384"/>
              <a:gd name="T6" fmla="*/ 0 60000 65536"/>
              <a:gd name="T7" fmla="*/ 0 60000 65536"/>
              <a:gd name="T8" fmla="*/ 0 60000 65536"/>
              <a:gd name="T9" fmla="*/ 0 w 112"/>
              <a:gd name="T10" fmla="*/ 0 h 384"/>
              <a:gd name="T11" fmla="*/ 112 w 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84">
                <a:moveTo>
                  <a:pt x="0" y="0"/>
                </a:moveTo>
                <a:cubicBezTo>
                  <a:pt x="40" y="64"/>
                  <a:pt x="80" y="128"/>
                  <a:pt x="96" y="192"/>
                </a:cubicBezTo>
                <a:cubicBezTo>
                  <a:pt x="112" y="256"/>
                  <a:pt x="96" y="352"/>
                  <a:pt x="96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10">
            <a:extLst>
              <a:ext uri="{FF2B5EF4-FFF2-40B4-BE49-F238E27FC236}">
                <a16:creationId xmlns:a16="http://schemas.microsoft.com/office/drawing/2014/main" id="{CC780B22-D93D-004A-B560-08167525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3541713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EAEAE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EAEAE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EAEAE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Patellar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tendon</a:t>
            </a:r>
          </a:p>
        </p:txBody>
      </p:sp>
      <p:sp>
        <p:nvSpPr>
          <p:cNvPr id="38919" name="Line 11">
            <a:extLst>
              <a:ext uri="{FF2B5EF4-FFF2-40B4-BE49-F238E27FC236}">
                <a16:creationId xmlns:a16="http://schemas.microsoft.com/office/drawing/2014/main" id="{82B44FB6-4AFF-2D4A-BB65-522E8B9DA5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2819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Freeform 12">
            <a:extLst>
              <a:ext uri="{FF2B5EF4-FFF2-40B4-BE49-F238E27FC236}">
                <a16:creationId xmlns:a16="http://schemas.microsoft.com/office/drawing/2014/main" id="{D117AF19-7757-184C-814D-008A1360FD00}"/>
              </a:ext>
            </a:extLst>
          </p:cNvPr>
          <p:cNvSpPr>
            <a:spLocks/>
          </p:cNvSpPr>
          <p:nvPr/>
        </p:nvSpPr>
        <p:spPr bwMode="auto">
          <a:xfrm>
            <a:off x="2451100" y="1600200"/>
            <a:ext cx="901700" cy="355600"/>
          </a:xfrm>
          <a:custGeom>
            <a:avLst/>
            <a:gdLst>
              <a:gd name="T0" fmla="*/ 2147483646 w 568"/>
              <a:gd name="T1" fmla="*/ 0 h 224"/>
              <a:gd name="T2" fmla="*/ 2147483646 w 568"/>
              <a:gd name="T3" fmla="*/ 2147483646 h 224"/>
              <a:gd name="T4" fmla="*/ 2147483646 w 568"/>
              <a:gd name="T5" fmla="*/ 2147483646 h 224"/>
              <a:gd name="T6" fmla="*/ 0 60000 65536"/>
              <a:gd name="T7" fmla="*/ 0 60000 65536"/>
              <a:gd name="T8" fmla="*/ 0 60000 65536"/>
              <a:gd name="T9" fmla="*/ 0 w 568"/>
              <a:gd name="T10" fmla="*/ 0 h 224"/>
              <a:gd name="T11" fmla="*/ 568 w 568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8" h="224">
                <a:moveTo>
                  <a:pt x="40" y="0"/>
                </a:moveTo>
                <a:cubicBezTo>
                  <a:pt x="20" y="80"/>
                  <a:pt x="0" y="160"/>
                  <a:pt x="88" y="192"/>
                </a:cubicBezTo>
                <a:cubicBezTo>
                  <a:pt x="176" y="224"/>
                  <a:pt x="488" y="192"/>
                  <a:pt x="56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pes anserine">
            <a:extLst>
              <a:ext uri="{FF2B5EF4-FFF2-40B4-BE49-F238E27FC236}">
                <a16:creationId xmlns:a16="http://schemas.microsoft.com/office/drawing/2014/main" id="{02C0B13F-6D83-E644-892C-B6895910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06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pes anserine injection">
            <a:extLst>
              <a:ext uri="{FF2B5EF4-FFF2-40B4-BE49-F238E27FC236}">
                <a16:creationId xmlns:a16="http://schemas.microsoft.com/office/drawing/2014/main" id="{C0CB55EF-129F-2B43-9B03-099CA4B3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0050"/>
            <a:ext cx="4038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iliotibial band">
            <a:extLst>
              <a:ext uri="{FF2B5EF4-FFF2-40B4-BE49-F238E27FC236}">
                <a16:creationId xmlns:a16="http://schemas.microsoft.com/office/drawing/2014/main" id="{4CAA519E-2FC9-A14A-9805-5A63FECD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9815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iliotibial band injection">
            <a:extLst>
              <a:ext uri="{FF2B5EF4-FFF2-40B4-BE49-F238E27FC236}">
                <a16:creationId xmlns:a16="http://schemas.microsoft.com/office/drawing/2014/main" id="{55021D50-A297-AD43-B250-D0166ABA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68638"/>
            <a:ext cx="36195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62C7E2E-7C63-D849-8BE3-C092781D8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General Principles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DFB742A-0451-B548-9B4A-3489BD5AC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7162800" cy="4525963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Anatomical placement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Local anesthetic blocks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Corticosteroid injection vs                   </a:t>
            </a:r>
            <a:r>
              <a:rPr lang="en-US" b="0" dirty="0" err="1">
                <a:solidFill>
                  <a:schemeClr val="bg1"/>
                </a:solidFill>
              </a:rPr>
              <a:t>visco</a:t>
            </a:r>
            <a:r>
              <a:rPr lang="en-US" b="0" dirty="0">
                <a:solidFill>
                  <a:schemeClr val="bg1"/>
                </a:solidFill>
              </a:rPr>
              <a:t>-supplementation vs regenerative (PRP/stem cells/</a:t>
            </a:r>
            <a:r>
              <a:rPr lang="en-US" b="0" dirty="0" err="1">
                <a:solidFill>
                  <a:schemeClr val="bg1"/>
                </a:solidFill>
              </a:rPr>
              <a:t>etc</a:t>
            </a:r>
            <a:r>
              <a:rPr lang="en-US" b="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Rest/restricted use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Adjunctive physical therapy</a:t>
            </a:r>
          </a:p>
          <a:p>
            <a:pPr eaLnBrk="1" hangingPunct="1">
              <a:defRPr/>
            </a:pPr>
            <a:endParaRPr lang="en-US" b="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708BA50-20C0-CD4C-802A-DC28EA7E9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Hip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B1F6F30-FE7B-314A-B98F-47FA36403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Intra-articular joint injection </a:t>
            </a:r>
            <a:r>
              <a:rPr lang="en-US" b="0" dirty="0">
                <a:cs typeface="Arial" charset="0"/>
              </a:rPr>
              <a:t>→ orthopedic referral</a:t>
            </a:r>
          </a:p>
          <a:p>
            <a:pPr eaLnBrk="1" hangingPunct="1">
              <a:defRPr/>
            </a:pPr>
            <a:r>
              <a:rPr lang="en-US" b="0" dirty="0">
                <a:cs typeface="Arial" charset="0"/>
              </a:rPr>
              <a:t>Greater trochanteric bursitis</a:t>
            </a:r>
          </a:p>
          <a:p>
            <a:pPr lvl="1" eaLnBrk="1" hangingPunct="1">
              <a:defRPr/>
            </a:pPr>
            <a:r>
              <a:rPr lang="en-US" b="0" dirty="0">
                <a:cs typeface="Arial" charset="0"/>
              </a:rPr>
              <a:t>Patient lay on their side with affected side up</a:t>
            </a:r>
          </a:p>
          <a:p>
            <a:pPr lvl="1" eaLnBrk="1" hangingPunct="1">
              <a:defRPr/>
            </a:pPr>
            <a:r>
              <a:rPr lang="en-US" b="0" dirty="0">
                <a:cs typeface="Arial" charset="0"/>
              </a:rPr>
              <a:t>Palpate area of maximal tenderness</a:t>
            </a:r>
          </a:p>
          <a:p>
            <a:pPr lvl="1" eaLnBrk="1" hangingPunct="1">
              <a:defRPr/>
            </a:pPr>
            <a:r>
              <a:rPr lang="en-US" b="0" dirty="0">
                <a:cs typeface="Arial" charset="0"/>
              </a:rPr>
              <a:t>Insert 3.5” 25 gauge spinal needle down to periosteum, infiltrate some on periosteum and withdraw slightly to complete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hip tronachanteric bursa">
            <a:extLst>
              <a:ext uri="{FF2B5EF4-FFF2-40B4-BE49-F238E27FC236}">
                <a16:creationId xmlns:a16="http://schemas.microsoft.com/office/drawing/2014/main" id="{ADEF5C8D-3222-5448-9CEF-45F46468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001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785C992-7F29-5E49-AB36-8538C4D45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Ankle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8927DEE-0A44-BE40-AB28-E708CE223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315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Aspiration = 1.5” 18 gauge; </a:t>
            </a:r>
          </a:p>
          <a:p>
            <a:pPr eaLnBrk="1" hangingPunct="1">
              <a:buFontTx/>
              <a:buNone/>
              <a:defRPr/>
            </a:pPr>
            <a:r>
              <a:rPr lang="en-US" b="0" dirty="0"/>
              <a:t>	Injection = 1.5” 25 gauge needle</a:t>
            </a:r>
          </a:p>
          <a:p>
            <a:pPr eaLnBrk="1" hangingPunct="1">
              <a:defRPr/>
            </a:pPr>
            <a:r>
              <a:rPr lang="en-US" b="0" dirty="0"/>
              <a:t>Insert needle 0.5 cm lateral to medial malleolus and medial to extensor hallucis longus tendon</a:t>
            </a:r>
          </a:p>
          <a:p>
            <a:pPr eaLnBrk="1" hangingPunct="1">
              <a:defRPr/>
            </a:pPr>
            <a:r>
              <a:rPr lang="en-US" b="0" dirty="0"/>
              <a:t>Direct the needle toward dome of the talus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injection photos 016">
            <a:extLst>
              <a:ext uri="{FF2B5EF4-FFF2-40B4-BE49-F238E27FC236}">
                <a16:creationId xmlns:a16="http://schemas.microsoft.com/office/drawing/2014/main" id="{0E95B483-0CBB-0840-ACE9-2BD2578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795338"/>
            <a:ext cx="70231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Freeform 7">
            <a:extLst>
              <a:ext uri="{FF2B5EF4-FFF2-40B4-BE49-F238E27FC236}">
                <a16:creationId xmlns:a16="http://schemas.microsoft.com/office/drawing/2014/main" id="{7F8814C0-D3B8-C44E-8EE1-B013BE8C2C1E}"/>
              </a:ext>
            </a:extLst>
          </p:cNvPr>
          <p:cNvSpPr>
            <a:spLocks/>
          </p:cNvSpPr>
          <p:nvPr/>
        </p:nvSpPr>
        <p:spPr bwMode="auto">
          <a:xfrm>
            <a:off x="4648200" y="1066800"/>
            <a:ext cx="266700" cy="1676400"/>
          </a:xfrm>
          <a:custGeom>
            <a:avLst/>
            <a:gdLst>
              <a:gd name="T0" fmla="*/ 0 w 168"/>
              <a:gd name="T1" fmla="*/ 0 h 1056"/>
              <a:gd name="T2" fmla="*/ 2147483646 w 168"/>
              <a:gd name="T3" fmla="*/ 2147483646 h 1056"/>
              <a:gd name="T4" fmla="*/ 2147483646 w 168"/>
              <a:gd name="T5" fmla="*/ 2147483646 h 1056"/>
              <a:gd name="T6" fmla="*/ 2147483646 w 16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056"/>
              <a:gd name="T14" fmla="*/ 168 w 16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056">
                <a:moveTo>
                  <a:pt x="0" y="0"/>
                </a:moveTo>
                <a:cubicBezTo>
                  <a:pt x="60" y="268"/>
                  <a:pt x="120" y="536"/>
                  <a:pt x="144" y="672"/>
                </a:cubicBezTo>
                <a:cubicBezTo>
                  <a:pt x="168" y="808"/>
                  <a:pt x="152" y="752"/>
                  <a:pt x="144" y="816"/>
                </a:cubicBezTo>
                <a:cubicBezTo>
                  <a:pt x="136" y="880"/>
                  <a:pt x="104" y="1016"/>
                  <a:pt x="96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Freeform 8">
            <a:extLst>
              <a:ext uri="{FF2B5EF4-FFF2-40B4-BE49-F238E27FC236}">
                <a16:creationId xmlns:a16="http://schemas.microsoft.com/office/drawing/2014/main" id="{331CB5FB-C94A-F648-9C29-5D11A6830FD7}"/>
              </a:ext>
            </a:extLst>
          </p:cNvPr>
          <p:cNvSpPr>
            <a:spLocks/>
          </p:cNvSpPr>
          <p:nvPr/>
        </p:nvSpPr>
        <p:spPr bwMode="auto">
          <a:xfrm>
            <a:off x="4191000" y="1219200"/>
            <a:ext cx="165100" cy="1600200"/>
          </a:xfrm>
          <a:custGeom>
            <a:avLst/>
            <a:gdLst>
              <a:gd name="T0" fmla="*/ 0 w 104"/>
              <a:gd name="T1" fmla="*/ 0 h 1008"/>
              <a:gd name="T2" fmla="*/ 2147483646 w 104"/>
              <a:gd name="T3" fmla="*/ 2147483646 h 1008"/>
              <a:gd name="T4" fmla="*/ 2147483646 w 104"/>
              <a:gd name="T5" fmla="*/ 2147483646 h 1008"/>
              <a:gd name="T6" fmla="*/ 0 60000 65536"/>
              <a:gd name="T7" fmla="*/ 0 60000 65536"/>
              <a:gd name="T8" fmla="*/ 0 60000 65536"/>
              <a:gd name="T9" fmla="*/ 0 w 104"/>
              <a:gd name="T10" fmla="*/ 0 h 1008"/>
              <a:gd name="T11" fmla="*/ 104 w 10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1008">
                <a:moveTo>
                  <a:pt x="0" y="0"/>
                </a:moveTo>
                <a:cubicBezTo>
                  <a:pt x="44" y="276"/>
                  <a:pt x="88" y="552"/>
                  <a:pt x="96" y="720"/>
                </a:cubicBezTo>
                <a:cubicBezTo>
                  <a:pt x="104" y="888"/>
                  <a:pt x="56" y="960"/>
                  <a:pt x="48" y="10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9">
            <a:extLst>
              <a:ext uri="{FF2B5EF4-FFF2-40B4-BE49-F238E27FC236}">
                <a16:creationId xmlns:a16="http://schemas.microsoft.com/office/drawing/2014/main" id="{A1166ADE-2770-404D-A92B-6FB68D47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1408113"/>
            <a:ext cx="349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EAEAE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EAEAE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EAEAE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EAEAE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F28030C-697B-5446-B51B-F546284E1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Ankle</a:t>
            </a:r>
            <a:br>
              <a:rPr lang="en-US" sz="4000" dirty="0"/>
            </a:br>
            <a:r>
              <a:rPr lang="en-US" sz="4000" dirty="0"/>
              <a:t>Subtalar Arthritis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482118-227E-0E4A-A43A-9F196F600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46238"/>
            <a:ext cx="7239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/>
              <a:t>Inject into the sinus tarsi on the lateral aspect of the ankle, just below the lateral malleolus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/>
              <a:t>Inverting the foot will help to locate the space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/>
              <a:t>Use a 1</a:t>
            </a:r>
            <a:r>
              <a:rPr lang="en-US" sz="2800" b="0" dirty="0">
                <a:cs typeface="Arial" charset="0"/>
              </a:rPr>
              <a:t>½</a:t>
            </a:r>
            <a:r>
              <a:rPr lang="en-US" sz="2800" b="0" dirty="0"/>
              <a:t>” 25 gauge, direct needle posterior and medially, as you walk off the talus of calcaneus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dirty="0"/>
              <a:t>Can use 5-10 ml anesthetic-steroid mixture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injection photos 013">
            <a:extLst>
              <a:ext uri="{FF2B5EF4-FFF2-40B4-BE49-F238E27FC236}">
                <a16:creationId xmlns:a16="http://schemas.microsoft.com/office/drawing/2014/main" id="{B39B4584-CCC1-4241-A799-80039CB6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571500"/>
            <a:ext cx="732155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0DFD635-1CB1-D74B-988C-BFE3B8154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Foot</a:t>
            </a:r>
            <a:br>
              <a:rPr lang="en-US" sz="4000" dirty="0"/>
            </a:br>
            <a:r>
              <a:rPr lang="en-US" sz="3200" dirty="0"/>
              <a:t>Plantar Fasciitis and Heel Spurs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EDE39A8-7BD6-E440-96EC-84288392E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Locate point of maximal tenderness on plantar heel, go deep to the bone</a:t>
            </a:r>
          </a:p>
          <a:p>
            <a:pPr eaLnBrk="1" hangingPunct="1">
              <a:defRPr/>
            </a:pPr>
            <a:r>
              <a:rPr lang="en-US" b="0" dirty="0"/>
              <a:t>Avoid fat pad as can cause fat atrophy</a:t>
            </a:r>
          </a:p>
          <a:p>
            <a:pPr eaLnBrk="1" hangingPunct="1">
              <a:defRPr/>
            </a:pPr>
            <a:endParaRPr lang="en-US" b="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foot heel spur injection2">
            <a:extLst>
              <a:ext uri="{FF2B5EF4-FFF2-40B4-BE49-F238E27FC236}">
                <a16:creationId xmlns:a16="http://schemas.microsoft.com/office/drawing/2014/main" id="{91F1D7E3-08C7-0E44-A50D-5E919B9E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6200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Freeform 7">
            <a:extLst>
              <a:ext uri="{FF2B5EF4-FFF2-40B4-BE49-F238E27FC236}">
                <a16:creationId xmlns:a16="http://schemas.microsoft.com/office/drawing/2014/main" id="{D063C22D-0B8F-9549-801E-2E6F74FDCE55}"/>
              </a:ext>
            </a:extLst>
          </p:cNvPr>
          <p:cNvSpPr>
            <a:spLocks/>
          </p:cNvSpPr>
          <p:nvPr/>
        </p:nvSpPr>
        <p:spPr bwMode="auto">
          <a:xfrm>
            <a:off x="5334000" y="4775200"/>
            <a:ext cx="990600" cy="177800"/>
          </a:xfrm>
          <a:custGeom>
            <a:avLst/>
            <a:gdLst>
              <a:gd name="T0" fmla="*/ 0 w 624"/>
              <a:gd name="T1" fmla="*/ 2147483646 h 112"/>
              <a:gd name="T2" fmla="*/ 2147483646 w 624"/>
              <a:gd name="T3" fmla="*/ 2147483646 h 112"/>
              <a:gd name="T4" fmla="*/ 2147483646 w 624"/>
              <a:gd name="T5" fmla="*/ 2147483646 h 112"/>
              <a:gd name="T6" fmla="*/ 0 60000 65536"/>
              <a:gd name="T7" fmla="*/ 0 60000 65536"/>
              <a:gd name="T8" fmla="*/ 0 60000 65536"/>
              <a:gd name="T9" fmla="*/ 0 w 624"/>
              <a:gd name="T10" fmla="*/ 0 h 112"/>
              <a:gd name="T11" fmla="*/ 624 w 62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12">
                <a:moveTo>
                  <a:pt x="0" y="16"/>
                </a:moveTo>
                <a:cubicBezTo>
                  <a:pt x="68" y="8"/>
                  <a:pt x="136" y="0"/>
                  <a:pt x="240" y="16"/>
                </a:cubicBezTo>
                <a:cubicBezTo>
                  <a:pt x="344" y="32"/>
                  <a:pt x="560" y="96"/>
                  <a:pt x="624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morton's neuroma">
            <a:extLst>
              <a:ext uri="{FF2B5EF4-FFF2-40B4-BE49-F238E27FC236}">
                <a16:creationId xmlns:a16="http://schemas.microsoft.com/office/drawing/2014/main" id="{A02EC5F4-6942-5C4E-895D-85966073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56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 descr="Morton's neuroma injection">
            <a:extLst>
              <a:ext uri="{FF2B5EF4-FFF2-40B4-BE49-F238E27FC236}">
                <a16:creationId xmlns:a16="http://schemas.microsoft.com/office/drawing/2014/main" id="{A98DEC70-103E-E34D-9217-DE6EAE78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00375"/>
            <a:ext cx="45148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3F12FE0-B2C0-114E-945F-AC0FC759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Trigger points</a:t>
            </a:r>
          </a:p>
        </p:txBody>
      </p:sp>
      <p:pic>
        <p:nvPicPr>
          <p:cNvPr id="51203" name="Picture 5" descr="Figure 3c.">
            <a:extLst>
              <a:ext uri="{FF2B5EF4-FFF2-40B4-BE49-F238E27FC236}">
                <a16:creationId xmlns:a16="http://schemas.microsoft.com/office/drawing/2014/main" id="{8B7DAB02-C697-904D-A5B0-2C650125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6775"/>
            <a:ext cx="3733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AB8829E-89BB-9E45-B7CD-2D93CC6E7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Inject with caution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56D9F6-4855-A64D-9A82-0AF979193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2286000"/>
            <a:ext cx="4572000" cy="3276600"/>
          </a:xfrm>
        </p:spPr>
        <p:txBody>
          <a:bodyPr/>
          <a:lstStyle/>
          <a:p>
            <a:pPr eaLnBrk="1" hangingPunct="1"/>
            <a:r>
              <a:rPr lang="en-US" altLang="en-US" sz="4000" b="0">
                <a:effectLst/>
              </a:rPr>
              <a:t>Patellar tendon</a:t>
            </a:r>
          </a:p>
          <a:p>
            <a:pPr eaLnBrk="1" hangingPunct="1"/>
            <a:r>
              <a:rPr lang="en-US" altLang="en-US" sz="4000" b="0">
                <a:effectLst/>
              </a:rPr>
              <a:t>Achilles tendon</a:t>
            </a:r>
          </a:p>
          <a:p>
            <a:pPr eaLnBrk="1" hangingPunct="1"/>
            <a:r>
              <a:rPr lang="en-US" altLang="en-US" sz="4000" b="0">
                <a:effectLst/>
              </a:rPr>
              <a:t>Biceps tendon</a:t>
            </a:r>
          </a:p>
          <a:p>
            <a:pPr eaLnBrk="1" hangingPunct="1"/>
            <a:r>
              <a:rPr lang="en-US" altLang="en-US" sz="4000" b="0">
                <a:effectLst/>
              </a:rPr>
              <a:t>Infected joint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0E78AC6-BCF2-D24C-9228-3110B8C56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Coding issues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750AABB-FA24-0D47-A7E9-D6918F5A8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b="0" dirty="0"/>
              <a:t>20600 Arthrocentesis, aspiration and/or injection. small joint or bursa. (eg, finger, toes)  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2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b="0" dirty="0"/>
              <a:t>20605 intermediate joint or bursa (eg, temporomandibular, acromioclavicular, wrist, elbow or ankle)   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b="0" dirty="0"/>
              <a:t>20610 major joint or bursa (eg, shoulder, hip, knee)  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b="0" dirty="0"/>
              <a:t>20526 Injection, therapeutic (eg. local anesthetic, corticosteroid), carpal tunnel.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14CEA9C-81B9-A54C-ABF7-6E5EF4150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Coding Issues (cont)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11A50B7-036B-DC48-94EF-89399E20A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b="0" dirty="0"/>
              <a:t>20550 Injection(s), single tendon sheath, or ligament, aponeurosis (eg, plantar "fascia') 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b="0" dirty="0"/>
              <a:t>20551 single tendon origin/insertion </a:t>
            </a:r>
            <a:endParaRPr lang="en-US" sz="12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b="0" dirty="0"/>
              <a:t>20552 Injection(s), single or multiple trigger point(s)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200" b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b="0" dirty="0"/>
              <a:t>20553 single or multiple trigger point(s), three or more muscle(s) 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5EFCC75-8272-AB45-B27E-96D17CCAE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Conclusions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FEF23EC-7156-CE47-8C27-83AF6E89A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Understand risks and benefits of aspiration and injections</a:t>
            </a:r>
          </a:p>
          <a:p>
            <a:pPr eaLnBrk="1" hangingPunct="1">
              <a:defRPr/>
            </a:pPr>
            <a:r>
              <a:rPr lang="en-US" b="0" dirty="0"/>
              <a:t>Anatomic placement important</a:t>
            </a:r>
          </a:p>
          <a:p>
            <a:pPr eaLnBrk="1" hangingPunct="1">
              <a:defRPr/>
            </a:pPr>
            <a:r>
              <a:rPr lang="en-US" b="0" dirty="0"/>
              <a:t>Easy procedure to add to your armamentarium</a:t>
            </a:r>
          </a:p>
          <a:p>
            <a:pPr eaLnBrk="1" hangingPunct="1">
              <a:defRPr/>
            </a:pPr>
            <a:endParaRPr lang="en-US" b="0" dirty="0"/>
          </a:p>
          <a:p>
            <a:pPr eaLnBrk="1" hangingPunct="1">
              <a:defRPr/>
            </a:pPr>
            <a:endParaRPr lang="en-US" b="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DAA0-55E1-8A4F-912D-37025C12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F2AB-13B5-984C-9537-347053DA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2B7046-8A2B-494D-9383-FF9C36528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Materials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BE8B09-0049-7747-98E1-EEA5D193E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315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Prep materials</a:t>
            </a:r>
          </a:p>
          <a:p>
            <a:pPr lvl="1" eaLnBrk="1" hangingPunct="1">
              <a:defRPr/>
            </a:pPr>
            <a:r>
              <a:rPr lang="en-US" b="0" dirty="0"/>
              <a:t>betadine, alcohol preps</a:t>
            </a:r>
          </a:p>
          <a:p>
            <a:pPr eaLnBrk="1" hangingPunct="1">
              <a:defRPr/>
            </a:pPr>
            <a:r>
              <a:rPr lang="en-US" b="0" dirty="0"/>
              <a:t>Anesthetic</a:t>
            </a:r>
          </a:p>
          <a:p>
            <a:pPr lvl="1" eaLnBrk="1" hangingPunct="1">
              <a:defRPr/>
            </a:pPr>
            <a:r>
              <a:rPr lang="en-US" b="0" dirty="0"/>
              <a:t>Ethyl chloride</a:t>
            </a:r>
          </a:p>
          <a:p>
            <a:pPr lvl="1" eaLnBrk="1" hangingPunct="1">
              <a:defRPr/>
            </a:pPr>
            <a:r>
              <a:rPr lang="en-US" b="0" dirty="0"/>
              <a:t>1% lidocaine without epinephrine</a:t>
            </a:r>
          </a:p>
          <a:p>
            <a:pPr eaLnBrk="1" hangingPunct="1">
              <a:defRPr/>
            </a:pPr>
            <a:r>
              <a:rPr lang="en-US" b="0" dirty="0"/>
              <a:t>Steroid of choice</a:t>
            </a:r>
          </a:p>
          <a:p>
            <a:pPr eaLnBrk="1" hangingPunct="1">
              <a:defRPr/>
            </a:pPr>
            <a:r>
              <a:rPr lang="en-US" b="0" dirty="0"/>
              <a:t>Syringe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3BFEBE7-BDBD-8E4C-BDCE-C5447527E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Materials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2FB5DC9-3890-C548-826B-FE71C7402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46238"/>
            <a:ext cx="76962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Needles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Medium hemostat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Post-injection prep</a:t>
            </a:r>
          </a:p>
          <a:p>
            <a:pPr lvl="1"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Band-aids, 4 x 4 gauze, 1” tape, elastic wrap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bg1"/>
                </a:solidFill>
              </a:rPr>
              <a:t>Epinephrine readily available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5F89B2F-504B-F34F-B7DB-0300F9AA2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Benefits to injection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CC0711-E148-5C49-BF99-E4958F599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relief, improved function</a:t>
            </a:r>
          </a:p>
          <a:p>
            <a:pPr lvl="1" eaLnBrk="1" hangingPunct="1"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Viscosupplementation--effective treatment for knee OA of the knee—improved pain, function and patient global assessment (Cochrane meta-analysis)</a:t>
            </a:r>
          </a:p>
          <a:p>
            <a:pPr lvl="1" eaLnBrk="1" hangingPunct="1"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Insufficient evidence with corticosteroid injections (Cochrane database)</a:t>
            </a:r>
          </a:p>
          <a:p>
            <a:pPr lvl="1" eaLnBrk="1" hangingPunct="1"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Lidocaine injection into myofascial trigger points appears effective (Cochrane database)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F9D2F2D-D3F1-264D-B1C0-42BF86EAB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Absolute Contraindications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F4FAA19-8588-814A-B9AE-2DF43D50F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cellulitis 			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prosthesis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Septic arthritis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Bacteremia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fracture 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allergy or anaphylaxis to injectable pharmaceuticals or constituents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600" b="0" dirty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6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1377</Words>
  <Application>Microsoft Macintosh PowerPoint</Application>
  <PresentationFormat>On-screen Show (4:3)</PresentationFormat>
  <Paragraphs>279</Paragraphs>
  <Slides>53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Default Design</vt:lpstr>
      <vt:lpstr>Joint Injection Techniques</vt:lpstr>
      <vt:lpstr> Relevant Disclosure</vt:lpstr>
      <vt:lpstr>Learning Objectives</vt:lpstr>
      <vt:lpstr>General Principles</vt:lpstr>
      <vt:lpstr>Inject with caution</vt:lpstr>
      <vt:lpstr>Materials</vt:lpstr>
      <vt:lpstr>Materials</vt:lpstr>
      <vt:lpstr>Benefits to injection</vt:lpstr>
      <vt:lpstr>Absolute Contraindications</vt:lpstr>
      <vt:lpstr>Relative contraindications</vt:lpstr>
      <vt:lpstr>Side Effects</vt:lpstr>
      <vt:lpstr>Side Effects</vt:lpstr>
      <vt:lpstr>Synovial Fluid</vt:lpstr>
      <vt:lpstr>Synovial Fluid Analysis</vt:lpstr>
      <vt:lpstr>Common Injectable Corticosteroids</vt:lpstr>
      <vt:lpstr>Usual Doses of Methylprednisolone  or Equivalent by Site</vt:lpstr>
      <vt:lpstr>Common Injection Sites</vt:lpstr>
      <vt:lpstr>Shoulder</vt:lpstr>
      <vt:lpstr>Subacromial Bursa</vt:lpstr>
      <vt:lpstr>PowerPoint Presentation</vt:lpstr>
      <vt:lpstr>PowerPoint Presentation</vt:lpstr>
      <vt:lpstr>PowerPoint Presentation</vt:lpstr>
      <vt:lpstr>Acromioclavicular Joint</vt:lpstr>
      <vt:lpstr>PowerPoint Presentation</vt:lpstr>
      <vt:lpstr>Elbow</vt:lpstr>
      <vt:lpstr>Epicondylitis</vt:lpstr>
      <vt:lpstr>Olecranon Bursitis</vt:lpstr>
      <vt:lpstr>PowerPoint Presentation</vt:lpstr>
      <vt:lpstr>DeQuervain’s Tenosynovitis</vt:lpstr>
      <vt:lpstr>PowerPoint Presentation</vt:lpstr>
      <vt:lpstr>Trigger Finger</vt:lpstr>
      <vt:lpstr>PowerPoint Presentation</vt:lpstr>
      <vt:lpstr>Carpal Tunnel Syndrome</vt:lpstr>
      <vt:lpstr>PowerPoint Presentation</vt:lpstr>
      <vt:lpstr>PowerPoint Presentation</vt:lpstr>
      <vt:lpstr>Knee Two Common Methods</vt:lpstr>
      <vt:lpstr>PowerPoint Presentation</vt:lpstr>
      <vt:lpstr>PowerPoint Presentation</vt:lpstr>
      <vt:lpstr>PowerPoint Presentation</vt:lpstr>
      <vt:lpstr>Hip</vt:lpstr>
      <vt:lpstr>PowerPoint Presentation</vt:lpstr>
      <vt:lpstr>Ankle</vt:lpstr>
      <vt:lpstr>PowerPoint Presentation</vt:lpstr>
      <vt:lpstr>Ankle Subtalar Arthritis</vt:lpstr>
      <vt:lpstr>PowerPoint Presentation</vt:lpstr>
      <vt:lpstr>Foot Plantar Fasciitis and Heel Spurs</vt:lpstr>
      <vt:lpstr>PowerPoint Presentation</vt:lpstr>
      <vt:lpstr>PowerPoint Presentation</vt:lpstr>
      <vt:lpstr>Trigger points</vt:lpstr>
      <vt:lpstr>Coding issues</vt:lpstr>
      <vt:lpstr>Coding Issues (cont)</vt:lpstr>
      <vt:lpstr>Conclusions</vt:lpstr>
      <vt:lpstr>PowerPoint Presentation</vt:lpstr>
    </vt:vector>
  </TitlesOfParts>
  <Company>Family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Arthrocentesis Techniques</dc:title>
  <dc:creator>dbamford</dc:creator>
  <cp:lastModifiedBy>Microsoft Office User</cp:lastModifiedBy>
  <cp:revision>42</cp:revision>
  <cp:lastPrinted>2012-02-06T15:48:57Z</cp:lastPrinted>
  <dcterms:created xsi:type="dcterms:W3CDTF">2008-04-10T20:53:11Z</dcterms:created>
  <dcterms:modified xsi:type="dcterms:W3CDTF">2021-09-21T13:19:56Z</dcterms:modified>
</cp:coreProperties>
</file>